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1" r:id="rId3"/>
    <p:sldId id="264" r:id="rId4"/>
    <p:sldId id="263" r:id="rId5"/>
    <p:sldId id="260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2018.07.26.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isz.h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munkastanacsok.h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371" y="404664"/>
            <a:ext cx="7431045" cy="6696744"/>
          </a:xfrm>
        </p:spPr>
        <p:txBody>
          <a:bodyPr/>
          <a:lstStyle/>
          <a:p>
            <a:r>
              <a:rPr lang="hu-HU" sz="2800" dirty="0" smtClean="0"/>
              <a:t>GINOP-5.3.4-16-2018-00036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/>
              <a:t>„MUNKABIZTONSÁG ÉS A MUNKAEGÉSZSÉGÜGY KOMPLEX FEJLESZTÉSE AZ INFORMÁCIÓ, KOMMUNIKÁCIÓ; PÉNZÜGY, BIZTOSÍTÁSI TEVÉKENYSÉG; INGATLANÜGYEK; SZAKMAI, TUDOMÁNYOS, MŰSZAKI TEVÉKENYSÉG ÁGAZATOKBAN FOGLALKOZTATOTTAK RÉSZÉRE”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Projektnyitó</a:t>
            </a:r>
            <a:br>
              <a:rPr lang="hu-HU" sz="2800" dirty="0" smtClean="0"/>
            </a:br>
            <a:r>
              <a:rPr lang="hu-HU" sz="2800" dirty="0" smtClean="0"/>
              <a:t>rendezvény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2018.08.08.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200" dirty="0" smtClean="0"/>
              <a:t>Tartalom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támogatást igénylő és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partnerének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bemutatása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projekt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számokban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Ágazatban található tevékenységi körök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célja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Tevékenységek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bemutatása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A támogatást igénylő és </a:t>
            </a:r>
            <a:r>
              <a:rPr lang="hu-HU" sz="2800" dirty="0" smtClean="0"/>
              <a:t>partnerének </a:t>
            </a:r>
            <a:r>
              <a:rPr lang="hu-HU" sz="2800" dirty="0"/>
              <a:t>bemutatása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hu-HU" sz="2400" dirty="0"/>
              <a:t>A </a:t>
            </a:r>
            <a:r>
              <a:rPr lang="hu-HU" sz="2400" dirty="0" smtClean="0"/>
              <a:t>konzorciumvezető:</a:t>
            </a:r>
          </a:p>
          <a:p>
            <a:pPr lvl="1"/>
            <a:r>
              <a:rPr lang="hu-HU" sz="2400" b="1" dirty="0" smtClean="0"/>
              <a:t>Magyar </a:t>
            </a:r>
            <a:r>
              <a:rPr lang="hu-HU" sz="2400" b="1" dirty="0"/>
              <a:t>Iparszövetség (</a:t>
            </a:r>
            <a:r>
              <a:rPr lang="hu-HU" sz="2400" b="1" dirty="0" smtClean="0"/>
              <a:t>OKISZ)</a:t>
            </a:r>
          </a:p>
          <a:p>
            <a:pPr lvl="1"/>
            <a:r>
              <a:rPr lang="hu-HU" sz="2400" dirty="0" smtClean="0">
                <a:hlinkClick r:id="rId3"/>
              </a:rPr>
              <a:t>www.okisz.hu</a:t>
            </a:r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/>
              <a:t>A konzorcium </a:t>
            </a:r>
            <a:r>
              <a:rPr lang="hu-HU" sz="2400" dirty="0" smtClean="0"/>
              <a:t>tagja: </a:t>
            </a:r>
          </a:p>
          <a:p>
            <a:pPr lvl="1"/>
            <a:r>
              <a:rPr lang="hu-HU" sz="2400" b="1" dirty="0" smtClean="0"/>
              <a:t>Munkástanácsok </a:t>
            </a:r>
            <a:r>
              <a:rPr lang="hu-HU" sz="2400" b="1" dirty="0"/>
              <a:t>Országos Szövetsége </a:t>
            </a:r>
            <a:r>
              <a:rPr lang="hu-HU" sz="2400" b="1" dirty="0" smtClean="0"/>
              <a:t>(MOSZ)</a:t>
            </a:r>
          </a:p>
          <a:p>
            <a:pPr lvl="1"/>
            <a:r>
              <a:rPr lang="hu-HU" sz="2400" dirty="0" smtClean="0">
                <a:hlinkClick r:id="rId4"/>
              </a:rPr>
              <a:t>www.munkastanacsok.hu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026" name="Picture 2" descr="https://hir.ma/wp-content/uploads/2015/03/okisz-e14686464253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1944216" cy="13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sztag.munkastanacsok.eu/public/images/logo_mos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1981"/>
            <a:ext cx="1923774" cy="10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08912" cy="926976"/>
          </a:xfrm>
        </p:spPr>
        <p:txBody>
          <a:bodyPr/>
          <a:lstStyle/>
          <a:p>
            <a:r>
              <a:rPr lang="hu-HU" sz="3200" dirty="0" smtClean="0"/>
              <a:t>A projekt főbb adatai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8475"/>
              </p:ext>
            </p:extLst>
          </p:nvPr>
        </p:nvGraphicFramePr>
        <p:xfrm>
          <a:off x="467544" y="1631491"/>
          <a:ext cx="8208914" cy="48734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1483521130"/>
                    </a:ext>
                  </a:extLst>
                </a:gridCol>
                <a:gridCol w="2448274">
                  <a:extLst>
                    <a:ext uri="{9D8B030D-6E8A-4147-A177-3AD203B41FA5}">
                      <a16:colId xmlns:a16="http://schemas.microsoft.com/office/drawing/2014/main" val="174196817"/>
                    </a:ext>
                  </a:extLst>
                </a:gridCol>
              </a:tblGrid>
              <a:tr h="1331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program fizikai megvalósításának kezdete: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1200" dirty="0" smtClean="0">
                          <a:effectLst/>
                        </a:rPr>
                        <a:t>2018. június 1.</a:t>
                      </a:r>
                      <a:endParaRPr lang="hu-H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825271"/>
                  </a:ext>
                </a:extLst>
              </a:tr>
              <a:tr h="781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projekt fizikai megvalósításának vége: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2019. május 31.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23340"/>
                  </a:ext>
                </a:extLst>
              </a:tr>
              <a:tr h="781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projekt fizikai megvalósítás időtartama: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12 hónap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433867"/>
                  </a:ext>
                </a:extLst>
              </a:tr>
              <a:tr h="1331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jelen felhívásban igényelt </a:t>
                      </a:r>
                      <a:r>
                        <a:rPr lang="hu-HU" sz="2400" dirty="0" smtClean="0">
                          <a:effectLst/>
                        </a:rPr>
                        <a:t>támogatás </a:t>
                      </a:r>
                      <a:r>
                        <a:rPr lang="hu-HU" sz="2400" dirty="0">
                          <a:effectLst/>
                        </a:rPr>
                        <a:t>mértéke: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77 975 556 Ft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83090"/>
                  </a:ext>
                </a:extLst>
              </a:tr>
              <a:tr h="645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támogatási intenzitás: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100 %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2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1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2800" dirty="0"/>
              <a:t>Ágazaton belüli tevékenység csoportok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/>
              <a:t>Kiadói tevékenység (könyvek, folyóiratok, szoftver, film, videó, </a:t>
            </a:r>
            <a:r>
              <a:rPr lang="hu-HU" dirty="0" err="1"/>
              <a:t>tvműsor</a:t>
            </a:r>
            <a:r>
              <a:rPr lang="hu-HU" dirty="0"/>
              <a:t> </a:t>
            </a:r>
            <a:r>
              <a:rPr lang="hu-HU" dirty="0" smtClean="0"/>
              <a:t>gyártás)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Műsorszolgáltatás </a:t>
            </a:r>
            <a:r>
              <a:rPr lang="hu-HU" dirty="0"/>
              <a:t>(rádió, tv), </a:t>
            </a:r>
            <a:r>
              <a:rPr lang="hu-HU" dirty="0" smtClean="0"/>
              <a:t>távközlés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Információ-technológiai </a:t>
            </a:r>
            <a:r>
              <a:rPr lang="hu-HU" dirty="0"/>
              <a:t>szolgáltatás (Számítógépes programozás, üzemeltetés, adatfeldolgozás, </a:t>
            </a:r>
            <a:r>
              <a:rPr lang="hu-HU" dirty="0" smtClean="0"/>
              <a:t>web-</a:t>
            </a:r>
            <a:r>
              <a:rPr lang="hu-HU" dirty="0" err="1" smtClean="0"/>
              <a:t>hoszting</a:t>
            </a:r>
            <a:r>
              <a:rPr lang="hu-HU" dirty="0" smtClean="0"/>
              <a:t>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Pénzügyi </a:t>
            </a:r>
            <a:r>
              <a:rPr lang="hu-HU" dirty="0"/>
              <a:t>közvetítés, vagyonkezelés, befektetési alapok, lízing, </a:t>
            </a:r>
            <a:r>
              <a:rPr lang="hu-HU" dirty="0" smtClean="0"/>
              <a:t>hitelnyújtás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Biztosítás</a:t>
            </a:r>
            <a:r>
              <a:rPr lang="hu-HU" dirty="0"/>
              <a:t>, nyugdíjalapok (kivéve tb), értékpapír-, árutőzsdei ügynök, kockázatértékelés, kárszakértés, brókeri tevékenység, </a:t>
            </a:r>
            <a:r>
              <a:rPr lang="hu-HU" dirty="0" smtClean="0"/>
              <a:t>alapkezelés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Ingatlanügyletek </a:t>
            </a:r>
            <a:r>
              <a:rPr lang="hu-HU" dirty="0"/>
              <a:t>(adás-vétel, </a:t>
            </a:r>
            <a:r>
              <a:rPr lang="hu-HU" dirty="0" smtClean="0"/>
              <a:t>ingatlankezelés)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Jogi</a:t>
            </a:r>
            <a:r>
              <a:rPr lang="hu-HU" dirty="0"/>
              <a:t>, számviteli, adószakértői </a:t>
            </a:r>
            <a:r>
              <a:rPr lang="hu-HU" dirty="0" smtClean="0"/>
              <a:t>tevékenység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Ügyvezetési </a:t>
            </a:r>
            <a:r>
              <a:rPr lang="hu-HU" dirty="0"/>
              <a:t>vezetői </a:t>
            </a:r>
            <a:r>
              <a:rPr lang="hu-HU" dirty="0" smtClean="0"/>
              <a:t>tanácsadás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Építészmérnöki </a:t>
            </a:r>
            <a:r>
              <a:rPr lang="hu-HU" dirty="0"/>
              <a:t>tevékenység (műszaki vizsgálat, </a:t>
            </a:r>
            <a:r>
              <a:rPr lang="hu-HU" dirty="0" smtClean="0"/>
              <a:t>elemzés)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Tudományos </a:t>
            </a:r>
            <a:r>
              <a:rPr lang="hu-HU" dirty="0"/>
              <a:t>kutatás, fejlesztés (természettudományi és társadalomtudományi </a:t>
            </a:r>
            <a:r>
              <a:rPr lang="hu-HU" dirty="0" smtClean="0"/>
              <a:t>kutatás)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Reklám</a:t>
            </a:r>
            <a:r>
              <a:rPr lang="hu-HU" dirty="0"/>
              <a:t>, piackutatás (reklámügynökség, </a:t>
            </a:r>
            <a:r>
              <a:rPr lang="hu-HU" dirty="0" smtClean="0"/>
              <a:t>piackutatás)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Divat </a:t>
            </a:r>
            <a:r>
              <a:rPr lang="hu-HU" dirty="0"/>
              <a:t>és formatervezés, fényképészet, fordítás, </a:t>
            </a:r>
            <a:r>
              <a:rPr lang="hu-HU" dirty="0" smtClean="0"/>
              <a:t>tolmácsolás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u-HU" dirty="0" smtClean="0"/>
              <a:t>Állat-egészségügyi </a:t>
            </a:r>
            <a:r>
              <a:rPr lang="hu-HU" dirty="0"/>
              <a:t>ellátás </a:t>
            </a:r>
          </a:p>
        </p:txBody>
      </p:sp>
    </p:spTree>
    <p:extLst>
      <p:ext uri="{BB962C8B-B14F-4D97-AF65-F5344CB8AC3E}">
        <p14:creationId xmlns:p14="http://schemas.microsoft.com/office/powerpoint/2010/main" val="33455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3200" dirty="0" smtClean="0"/>
              <a:t>A Projekt célja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600141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b="1" dirty="0" smtClean="0"/>
              <a:t>Fő cél: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egy </a:t>
            </a:r>
            <a:r>
              <a:rPr lang="hu-HU" sz="2400" dirty="0"/>
              <a:t>komplex munkavédelmi programok megvalósítása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a munkahelyek fizikai és mentális szempontból biztonságosabbá tétele,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hu-HU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a </a:t>
            </a:r>
            <a:r>
              <a:rPr lang="hu-HU" sz="2400" dirty="0"/>
              <a:t>munkavállalók és munkaadók részére történő munkavédelmi témájú képzés és segítségnyújtás más országok és egyes ágazatok, kutatások példái </a:t>
            </a:r>
            <a:r>
              <a:rPr lang="hu-HU" sz="2400" dirty="0" smtClean="0"/>
              <a:t>alapján,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hu-HU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hu-HU" sz="2400" dirty="0" smtClean="0"/>
              <a:t>a </a:t>
            </a:r>
            <a:r>
              <a:rPr lang="hu-HU" sz="2400" dirty="0"/>
              <a:t>munkahelyi </a:t>
            </a:r>
            <a:r>
              <a:rPr lang="hu-HU" sz="2400" dirty="0" smtClean="0"/>
              <a:t>légkör, </a:t>
            </a:r>
            <a:r>
              <a:rPr lang="hu-HU" sz="2400" dirty="0"/>
              <a:t>a </a:t>
            </a:r>
            <a:r>
              <a:rPr lang="hu-HU" sz="2400" dirty="0" smtClean="0"/>
              <a:t>termelékenység, </a:t>
            </a:r>
            <a:r>
              <a:rPr lang="hu-HU" sz="2400" dirty="0"/>
              <a:t>a </a:t>
            </a:r>
            <a:r>
              <a:rPr lang="hu-HU" sz="2400" dirty="0" smtClean="0"/>
              <a:t>hatékonyság javítása, </a:t>
            </a:r>
            <a:r>
              <a:rPr lang="hu-HU" sz="2400" dirty="0"/>
              <a:t>illetve </a:t>
            </a:r>
            <a:r>
              <a:rPr lang="hu-HU" sz="2400" dirty="0" smtClean="0"/>
              <a:t>az </a:t>
            </a:r>
            <a:r>
              <a:rPr lang="hu-HU" sz="2400" dirty="0"/>
              <a:t>egészségügyi és társadalombiztosítási </a:t>
            </a:r>
            <a:r>
              <a:rPr lang="hu-HU" sz="2400" dirty="0" smtClean="0"/>
              <a:t>költségek csökkentése.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3200" dirty="0" smtClean="0"/>
              <a:t>Megvalósuló tevékenységek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/>
              <a:t>A kutatási terv </a:t>
            </a:r>
            <a:r>
              <a:rPr lang="hu-HU" dirty="0" smtClean="0"/>
              <a:t>bővítése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Munkavédelmi </a:t>
            </a:r>
            <a:r>
              <a:rPr lang="hu-HU" dirty="0"/>
              <a:t>képviselők ágazatspecifikus képzési tananyagának kidolgozása </a:t>
            </a:r>
            <a:endParaRPr lang="hu-H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Online </a:t>
            </a:r>
            <a:r>
              <a:rPr lang="hu-HU" dirty="0"/>
              <a:t>munkavédelmi és munkaegészségügyi eszközök fejlesztése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Tájékoztató </a:t>
            </a:r>
            <a:r>
              <a:rPr lang="hu-HU" dirty="0"/>
              <a:t>kiadványok </a:t>
            </a:r>
            <a:r>
              <a:rPr lang="hu-HU" dirty="0" smtClean="0"/>
              <a:t>készítése, 6 különböző témában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Médiakampány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Rendezvények szervezése, 6 különböző régióban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Kutatás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Honlap </a:t>
            </a:r>
            <a:r>
              <a:rPr lang="hu-HU" dirty="0"/>
              <a:t>készítése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Koordináció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Munkavédelmi </a:t>
            </a:r>
            <a:r>
              <a:rPr lang="hu-HU" dirty="0"/>
              <a:t>képviselő képzésének lebonyolítása </a:t>
            </a:r>
            <a:endParaRPr lang="hu-H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Online </a:t>
            </a:r>
            <a:r>
              <a:rPr lang="hu-HU" dirty="0"/>
              <a:t>munkabiztonsági és munkaegészségügyi eszközök (IT </a:t>
            </a:r>
            <a:r>
              <a:rPr lang="hu-HU" dirty="0" smtClean="0"/>
              <a:t>fejlesztés)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Online </a:t>
            </a:r>
            <a:r>
              <a:rPr lang="hu-HU" dirty="0"/>
              <a:t>munkavédelmi eszközök kidolgozása (tartalomfejlesztés</a:t>
            </a:r>
            <a:r>
              <a:rPr lang="hu-HU" dirty="0" smtClean="0"/>
              <a:t>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339</Words>
  <Application>Microsoft Office PowerPoint</Application>
  <PresentationFormat>Diavetítés a képernyőre (4:3 oldalarány)</PresentationFormat>
  <Paragraphs>70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Office-téma</vt:lpstr>
      <vt:lpstr>GINOP-5.3.4-16-2018-00036  „MUNKABIZTONSÁG ÉS A MUNKAEGÉSZSÉGÜGY KOMPLEX FEJLESZTÉSE AZ INFORMÁCIÓ, KOMMUNIKÁCIÓ; PÉNZÜGY, BIZTOSÍTÁSI TEVÉKENYSÉG; INGATLANÜGYEK; SZAKMAI, TUDOMÁNYOS, MŰSZAKI TEVÉKENYSÉG ÁGAZATOKBAN FOGLALKOZTATOTTAK RÉSZÉRE”  Projektnyitó rendezvény  2018.08.08.</vt:lpstr>
      <vt:lpstr>Tartalom</vt:lpstr>
      <vt:lpstr>A támogatást igénylő és partnerének bemutatása</vt:lpstr>
      <vt:lpstr>A projekt főbb adatai</vt:lpstr>
      <vt:lpstr>Ágazaton belüli tevékenység csoportok</vt:lpstr>
      <vt:lpstr>A Projekt célja</vt:lpstr>
      <vt:lpstr>Megvalósuló tevékenységek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Muzslai Tamás</cp:lastModifiedBy>
  <cp:revision>56</cp:revision>
  <dcterms:created xsi:type="dcterms:W3CDTF">2014-03-03T11:13:53Z</dcterms:created>
  <dcterms:modified xsi:type="dcterms:W3CDTF">2018-07-26T11:32:34Z</dcterms:modified>
</cp:coreProperties>
</file>